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427" r:id="rId3"/>
    <p:sldId id="479" r:id="rId5"/>
    <p:sldId id="395" r:id="rId6"/>
    <p:sldId id="499" r:id="rId7"/>
    <p:sldId id="529" r:id="rId8"/>
    <p:sldId id="541" r:id="rId9"/>
    <p:sldId id="542" r:id="rId10"/>
    <p:sldId id="543" r:id="rId11"/>
    <p:sldId id="544" r:id="rId12"/>
    <p:sldId id="545" r:id="rId13"/>
    <p:sldId id="396" r:id="rId14"/>
    <p:sldId id="500" r:id="rId15"/>
    <p:sldId id="540" r:id="rId16"/>
    <p:sldId id="486" r:id="rId17"/>
    <p:sldId id="523" r:id="rId18"/>
    <p:sldId id="530" r:id="rId19"/>
    <p:sldId id="539" r:id="rId20"/>
    <p:sldId id="531" r:id="rId21"/>
    <p:sldId id="534" r:id="rId22"/>
    <p:sldId id="536" r:id="rId23"/>
    <p:sldId id="537" r:id="rId24"/>
    <p:sldId id="532" r:id="rId25"/>
    <p:sldId id="533" r:id="rId26"/>
    <p:sldId id="397" r:id="rId27"/>
    <p:sldId id="493" r:id="rId28"/>
    <p:sldId id="398" r:id="rId29"/>
    <p:sldId id="483" r:id="rId30"/>
    <p:sldId id="341" r:id="rId31"/>
  </p:sldIdLst>
  <p:sldSz cx="9144000" cy="5143500" type="screen16x9"/>
  <p:notesSz cx="6858000" cy="9144000"/>
  <p:custDataLst>
    <p:tags r:id="rId35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461F"/>
    <a:srgbClr val="C81A00"/>
    <a:srgbClr val="8D8D8D"/>
    <a:srgbClr val="E6E6E6"/>
    <a:srgbClr val="80BEF6"/>
    <a:srgbClr val="15742B"/>
    <a:srgbClr val="5EA86F"/>
    <a:srgbClr val="1B762F"/>
    <a:srgbClr val="404040"/>
    <a:srgbClr val="2F89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06" autoAdjust="0"/>
    <p:restoredTop sz="93787" autoAdjust="0"/>
  </p:normalViewPr>
  <p:slideViewPr>
    <p:cSldViewPr>
      <p:cViewPr varScale="1">
        <p:scale>
          <a:sx n="110" d="100"/>
          <a:sy n="110" d="100"/>
        </p:scale>
        <p:origin x="139" y="-370"/>
      </p:cViewPr>
      <p:guideLst>
        <p:guide orient="horz" pos="2858"/>
        <p:guide pos="2887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gs" Target="tags/tag6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673B58EF-4ABD-40F4-ACA4-FE81D742E6DD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hemeOverride" Target="../theme/themeOverride1.xml"/><Relationship Id="rId7" Type="http://schemas.openxmlformats.org/officeDocument/2006/relationships/image" Target="../media/image7.png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4.png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9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10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11.xml"/><Relationship Id="rId2" Type="http://schemas.openxmlformats.org/officeDocument/2006/relationships/image" Target="../media/image7.png"/><Relationship Id="rId1" Type="http://schemas.openxmlformats.org/officeDocument/2006/relationships/tags" Target="../tags/tag3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12.xml"/><Relationship Id="rId2" Type="http://schemas.openxmlformats.org/officeDocument/2006/relationships/image" Target="../media/image10.png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13.xml"/><Relationship Id="rId2" Type="http://schemas.openxmlformats.org/officeDocument/2006/relationships/image" Target="../media/image7.png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14.xml"/><Relationship Id="rId2" Type="http://schemas.openxmlformats.org/officeDocument/2006/relationships/image" Target="../media/image7.png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5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16.xml"/><Relationship Id="rId2" Type="http://schemas.openxmlformats.org/officeDocument/2006/relationships/tags" Target="../tags/tag4.xml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7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18.xml"/><Relationship Id="rId2" Type="http://schemas.openxmlformats.org/officeDocument/2006/relationships/image" Target="../media/image13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2.xml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19.xml"/><Relationship Id="rId2" Type="http://schemas.openxmlformats.org/officeDocument/2006/relationships/image" Target="../media/image14.png"/><Relationship Id="rId1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20.xml"/><Relationship Id="rId2" Type="http://schemas.openxmlformats.org/officeDocument/2006/relationships/image" Target="../media/image15.png"/><Relationship Id="rId1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21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3.xml"/><Relationship Id="rId5" Type="http://schemas.openxmlformats.org/officeDocument/2006/relationships/slideLayout" Target="../slideLayouts/slideLayout3.xml"/><Relationship Id="rId4" Type="http://schemas.openxmlformats.org/officeDocument/2006/relationships/themeOverride" Target="../theme/themeOverride22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23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24.xml"/><Relationship Id="rId1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6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25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7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26.xml"/><Relationship Id="rId1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8.xml"/><Relationship Id="rId6" Type="http://schemas.openxmlformats.org/officeDocument/2006/relationships/slideLayout" Target="../slideLayouts/slideLayout1.xml"/><Relationship Id="rId5" Type="http://schemas.openxmlformats.org/officeDocument/2006/relationships/themeOverride" Target="../theme/themeOverride27.xml"/><Relationship Id="rId4" Type="http://schemas.openxmlformats.org/officeDocument/2006/relationships/tags" Target="../tags/tag5.xml"/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3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4.xml"/><Relationship Id="rId2" Type="http://schemas.openxmlformats.org/officeDocument/2006/relationships/image" Target="../media/image7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5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6.xml"/><Relationship Id="rId2" Type="http://schemas.openxmlformats.org/officeDocument/2006/relationships/tags" Target="../tags/tag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7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8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pic>
        <p:nvPicPr>
          <p:cNvPr id="39" name="震撼呐喊节奏空旷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10934" y="-1676722"/>
            <a:ext cx="609600" cy="6096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510280" y="2469515"/>
            <a:ext cx="3628390" cy="398780"/>
            <a:chOff x="5528" y="4143"/>
            <a:chExt cx="5714" cy="628"/>
          </a:xfrm>
        </p:grpSpPr>
        <p:sp>
          <p:nvSpPr>
            <p:cNvPr id="8" name="矩形 7"/>
            <p:cNvSpPr/>
            <p:nvPr/>
          </p:nvSpPr>
          <p:spPr>
            <a:xfrm>
              <a:off x="5528" y="4190"/>
              <a:ext cx="5715" cy="535"/>
            </a:xfrm>
            <a:prstGeom prst="rect">
              <a:avLst/>
            </a:prstGeom>
            <a:solidFill>
              <a:srgbClr val="C81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6860" y="4143"/>
              <a:ext cx="3088" cy="6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阶段性工作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汇报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TextBox 60"/>
          <p:cNvSpPr txBox="1"/>
          <p:nvPr/>
        </p:nvSpPr>
        <p:spPr>
          <a:xfrm>
            <a:off x="1259840" y="1648460"/>
            <a:ext cx="75291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zh-CN" altLang="en-US" sz="40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东风</a:t>
            </a:r>
            <a:r>
              <a:rPr lang="zh-CN" altLang="en-US" sz="40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代拿项目计划书</a:t>
            </a:r>
            <a:endParaRPr lang="zh-CN" altLang="en-US" sz="40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323716" y="3147799"/>
            <a:ext cx="2815569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汇报小组：</a:t>
            </a:r>
            <a:r>
              <a:rPr lang="en-US" altLang="zh-CN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G014     </a:t>
            </a:r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2021.10.15</a:t>
            </a:r>
            <a:endParaRPr lang="zh-CN" alt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56325" y="1707515"/>
            <a:ext cx="827405" cy="664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7945" y="3147695"/>
            <a:ext cx="655955" cy="32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15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4.4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使用可行性</a:t>
            </a:r>
            <a:endParaRPr lang="zh-CN" altLang="en-US" sz="20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755650" y="1131570"/>
            <a:ext cx="7009765" cy="25838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>
              <a:lnSpc>
                <a:spcPct val="210000"/>
              </a:lnSpc>
            </a:pPr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项目是基于广大同学的需求而生，许多同学都有代拿快递的需求。而我们希望可以开发出一款能够方便有需求的同学的小程序，给他们带去便利。考虑到用户体验，小组在开发设计时会站在用户的角度考虑用户的使用体验，设计出友好的交互界面。对于用户的管理，我们会参照其他应用的用户协议，制订相应的用户协议约束用户合理使用小程序。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707855" y="2355849"/>
            <a:ext cx="19608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计划书实现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630170" y="2018030"/>
            <a:ext cx="14732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03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  <p:bldLst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/>
          <p:cNvSpPr txBox="1"/>
          <p:nvPr/>
        </p:nvSpPr>
        <p:spPr>
          <a:xfrm>
            <a:off x="179631" y="12336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计划书实现：</a:t>
            </a:r>
            <a:endParaRPr lang="zh-CN" altLang="en-US" sz="18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1460" y="843915"/>
            <a:ext cx="1219200" cy="2457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r>
              <a:rPr lang="zh-CN" altLang="en-US" sz="1600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工作任务分析</a:t>
            </a:r>
            <a:endParaRPr lang="zh-CN" altLang="en-US" sz="1600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457200" y="1352550"/>
          <a:ext cx="7802880" cy="30391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9155"/>
                <a:gridCol w="1822450"/>
                <a:gridCol w="2058670"/>
                <a:gridCol w="1792605"/>
              </a:tblGrid>
              <a:tr h="3238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363636"/>
                          </a:solidFill>
                          <a:latin typeface="Arial" panose="020B0604020202020204" pitchFamily="34" charset="0"/>
                          <a:cs typeface="Segoe UI" panose="020B0502040204020203" charset="0"/>
                        </a:rPr>
                        <a:t>任务名称</a:t>
                      </a:r>
                      <a:endParaRPr lang="en-US" altLang="en-US" sz="1400" b="0">
                        <a:solidFill>
                          <a:srgbClr val="363636"/>
                        </a:solidFill>
                        <a:latin typeface="Arial" panose="020B0604020202020204" pitchFamily="34" charset="0"/>
                        <a:ea typeface="Segoe UI" panose="020B0502040204020203" charset="0"/>
                        <a:cs typeface="Segoe UI" panose="020B0502040204020203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FE3E8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363636"/>
                          </a:solidFill>
                          <a:latin typeface="Arial" panose="020B0604020202020204" pitchFamily="34" charset="0"/>
                          <a:cs typeface="Segoe UI" panose="020B0502040204020203" charset="0"/>
                        </a:rPr>
                        <a:t>工期</a:t>
                      </a:r>
                      <a:endParaRPr lang="en-US" altLang="en-US" sz="1400" b="0">
                        <a:solidFill>
                          <a:srgbClr val="363636"/>
                        </a:solidFill>
                        <a:latin typeface="Arial" panose="020B0604020202020204" pitchFamily="34" charset="0"/>
                        <a:ea typeface="Segoe UI" panose="020B0502040204020203" charset="0"/>
                        <a:cs typeface="Segoe UI" panose="020B0502040204020203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FE3E8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363636"/>
                          </a:solidFill>
                          <a:latin typeface="Arial" panose="020B0604020202020204" pitchFamily="34" charset="0"/>
                          <a:cs typeface="Segoe UI" panose="020B0502040204020203" charset="0"/>
                        </a:rPr>
                        <a:t>开始时间</a:t>
                      </a:r>
                      <a:endParaRPr lang="en-US" altLang="en-US" sz="1400" b="0">
                        <a:solidFill>
                          <a:srgbClr val="363636"/>
                        </a:solidFill>
                        <a:latin typeface="Arial" panose="020B0604020202020204" pitchFamily="34" charset="0"/>
                        <a:ea typeface="Segoe UI" panose="020B0502040204020203" charset="0"/>
                        <a:cs typeface="Segoe UI" panose="020B0502040204020203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FE3E8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363636"/>
                          </a:solidFill>
                          <a:latin typeface="Arial" panose="020B0604020202020204" pitchFamily="34" charset="0"/>
                          <a:cs typeface="Segoe UI" panose="020B0502040204020203" charset="0"/>
                        </a:rPr>
                        <a:t>完成时间</a:t>
                      </a:r>
                      <a:endParaRPr lang="en-US" altLang="en-US" sz="1400" b="0">
                        <a:solidFill>
                          <a:srgbClr val="363636"/>
                        </a:solidFill>
                        <a:latin typeface="Arial" panose="020B0604020202020204" pitchFamily="34" charset="0"/>
                        <a:ea typeface="Segoe UI" panose="020B0502040204020203" charset="0"/>
                        <a:cs typeface="Segoe UI" panose="020B0502040204020203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FE3E8"/>
                    </a:solidFill>
                  </a:tcPr>
                </a:tc>
              </a:tr>
              <a:tr h="3873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课题选择 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15 个工作日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2021年9月15日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2021年9月29日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7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Microsoft YaHei UI" panose="020B0503020204020204" charset="-122"/>
                        </a:rPr>
                        <a:t>项目计划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Microsoft YaHei UI" panose="020B050302020402020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22 个工作日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2021年9月29日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2021年10月20日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925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可行性分析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8 个工作日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2021年10月20日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2021年10月27日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73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需求说明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15 个工作日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2021年10月27日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2021年11月10日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86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设计报告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22 个工作日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2021年11月10日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2021年12月1日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671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软件实现及测试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85 个工作日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2021年9月29日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2021年12月22日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3879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Calibri" panose="020F0502020204030204" pitchFamily="34" charset="0"/>
                        </a:rPr>
                        <a:t>项目总结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Calibri" panose="020F0502020204030204" pitchFamily="34" charset="0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14 个工作日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2021年12月22日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2022年1月5日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9525" marR="9525" marT="9525" marB="9525" vert="horz" anchor="ctr" anchorCtr="0">
                    <a:lnL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B1BBCC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015" y="4443730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/>
          <p:cNvSpPr txBox="1"/>
          <p:nvPr/>
        </p:nvSpPr>
        <p:spPr>
          <a:xfrm>
            <a:off x="179705" y="123190"/>
            <a:ext cx="883285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WBS</a:t>
            </a:r>
            <a:r>
              <a:rPr lang="zh-CN" altLang="en-US" sz="18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（Work Breakdown Structure-WBS）</a:t>
            </a:r>
            <a:endParaRPr lang="zh-CN" altLang="en-US" sz="18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015" y="4443730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 descr="a75add39af84e7fb1c3ee67cfe6c3f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" y="843915"/>
            <a:ext cx="8304530" cy="3426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/>
          <p:nvPr/>
        </p:nvSpPr>
        <p:spPr>
          <a:xfrm>
            <a:off x="179631" y="19575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甘特图</a:t>
            </a:r>
            <a:endParaRPr lang="zh-CN" altLang="en-US" sz="1800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9795" y="627380"/>
            <a:ext cx="6632575" cy="4484370"/>
          </a:xfrm>
          <a:prstGeom prst="rect">
            <a:avLst/>
          </a:prstGeom>
        </p:spPr>
      </p:pic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/>
          <p:nvPr/>
        </p:nvSpPr>
        <p:spPr>
          <a:xfrm>
            <a:off x="179631" y="19575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甘特图</a:t>
            </a:r>
            <a:endParaRPr lang="zh-CN" altLang="en-US" sz="1800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5695" y="555625"/>
            <a:ext cx="6437630" cy="4495800"/>
          </a:xfrm>
          <a:prstGeom prst="rect">
            <a:avLst/>
          </a:prstGeom>
        </p:spPr>
      </p:pic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96055" y="2283460"/>
            <a:ext cx="178625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929255" y="2018030"/>
            <a:ext cx="11741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04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  <p:bldLst>
      <p:bldP spid="8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20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文本框 99"/>
          <p:cNvSpPr txBox="1"/>
          <p:nvPr/>
        </p:nvSpPr>
        <p:spPr>
          <a:xfrm>
            <a:off x="1547495" y="555625"/>
            <a:ext cx="5080000" cy="33718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304800"/>
            <a:r>
              <a:rPr lang="en-US" altLang="zh-CN" sz="1200" b="0">
                <a:ea typeface="宋体" panose="02010600030101010101" pitchFamily="2" charset="-122"/>
              </a:rPr>
              <a:t>	        </a:t>
            </a:r>
            <a:r>
              <a:rPr lang="en-US" altLang="zh-CN" sz="1200" b="0">
                <a:solidFill>
                  <a:srgbClr val="FF0000"/>
                </a:solidFill>
                <a:ea typeface="宋体" panose="02010600030101010101" pitchFamily="2" charset="-122"/>
              </a:rPr>
              <a:t>      </a:t>
            </a:r>
            <a:r>
              <a:rPr lang="zh-CN" sz="1600" b="0">
                <a:solidFill>
                  <a:srgbClr val="FF0000"/>
                </a:solidFill>
                <a:ea typeface="宋体" panose="02010600030101010101" pitchFamily="2" charset="-122"/>
              </a:rPr>
              <a:t>预算费用为本项目相关一切花销</a:t>
            </a:r>
            <a:endParaRPr lang="zh-CN" altLang="en-US" sz="1600" b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1907540" y="1059815"/>
          <a:ext cx="5480050" cy="33705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6780"/>
                <a:gridCol w="2703195"/>
                <a:gridCol w="1870075"/>
              </a:tblGrid>
              <a:tr h="62420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预算名称</a:t>
                      </a:r>
                      <a:endParaRPr lang="en-US" altLang="en-US" sz="14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预算内容</a:t>
                      </a:r>
                      <a:endParaRPr lang="en-US" altLang="en-US" sz="14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预算费用</a:t>
                      </a:r>
                      <a:endParaRPr lang="en-US" altLang="en-US" sz="14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902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劳务费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按当前杭州IT行业私营平均时薪计算，每周5个工作日，每个工作日2小时，共16周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3*49.56*2*5*16=23788.8元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480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硬件费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开发所用硬件设备，3台笔记本电脑（每台7000元）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21000元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5595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团建费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团建聚餐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500元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2120"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总计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55288.8元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96055" y="2283460"/>
            <a:ext cx="178625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929255" y="2018030"/>
            <a:ext cx="11741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05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  <p:bldLst>
      <p:bldP spid="8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sz="20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" y="1099820"/>
            <a:ext cx="5953760" cy="38150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23215" y="555625"/>
            <a:ext cx="7633970" cy="492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/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version2.33.1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64—bit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网址：https://git-scm.com/download/win（</a:t>
            </a:r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2021.10.15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6315" y="1263627"/>
            <a:ext cx="2869510" cy="2616245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2195735" y="2114609"/>
            <a:ext cx="1296145" cy="813370"/>
            <a:chOff x="5363917" y="374977"/>
            <a:chExt cx="1728193" cy="1084492"/>
          </a:xfrm>
        </p:grpSpPr>
        <p:sp>
          <p:nvSpPr>
            <p:cNvPr id="46" name="TextBox 2"/>
            <p:cNvSpPr txBox="1"/>
            <p:nvPr/>
          </p:nvSpPr>
          <p:spPr>
            <a:xfrm>
              <a:off x="5555940" y="374977"/>
              <a:ext cx="1536170" cy="737675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TextBox 3"/>
            <p:cNvSpPr txBox="1"/>
            <p:nvPr/>
          </p:nvSpPr>
          <p:spPr>
            <a:xfrm>
              <a:off x="5363917" y="1182471"/>
              <a:ext cx="1269578" cy="276998"/>
            </a:xfrm>
            <a:prstGeom prst="rect">
              <a:avLst/>
            </a:prstGeom>
            <a:noFill/>
          </p:spPr>
          <p:txBody>
            <a:bodyPr wrap="none" lIns="0" tIns="0" rIns="0" bIns="0">
              <a:normAutofit fontScale="92500" lnSpcReduction="20000"/>
            </a:bodyPr>
            <a:lstStyle/>
            <a:p>
              <a:r>
                <a: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5440" y="-1012618"/>
            <a:ext cx="3528392" cy="2484727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917" y="3449042"/>
            <a:ext cx="3528392" cy="2484727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3996055" y="382905"/>
            <a:ext cx="3509010" cy="2350135"/>
            <a:chOff x="6940" y="750"/>
            <a:chExt cx="5526" cy="3701"/>
          </a:xfrm>
        </p:grpSpPr>
        <p:grpSp>
          <p:nvGrpSpPr>
            <p:cNvPr id="6" name="组合 5"/>
            <p:cNvGrpSpPr/>
            <p:nvPr/>
          </p:nvGrpSpPr>
          <p:grpSpPr>
            <a:xfrm>
              <a:off x="6940" y="750"/>
              <a:ext cx="5054" cy="836"/>
              <a:chOff x="6976" y="2141"/>
              <a:chExt cx="5054" cy="836"/>
            </a:xfrm>
          </p:grpSpPr>
          <p:sp>
            <p:nvSpPr>
              <p:cNvPr id="48" name="TextBox 6"/>
              <p:cNvSpPr txBox="1"/>
              <p:nvPr/>
            </p:nvSpPr>
            <p:spPr>
              <a:xfrm>
                <a:off x="6976" y="2141"/>
                <a:ext cx="449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65000" lnSpcReduction="20000"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C81A00"/>
                    </a:solidFill>
                    <a:latin typeface="Impact" panose="020B0806030902050204" pitchFamily="34" charset="0"/>
                  </a:rPr>
                  <a:t>1</a:t>
                </a:r>
                <a:endParaRPr lang="en-US" altLang="zh-CN" sz="4000" dirty="0">
                  <a:solidFill>
                    <a:srgbClr val="C81A00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53" name="TextBox 11"/>
              <p:cNvSpPr txBox="1"/>
              <p:nvPr/>
            </p:nvSpPr>
            <p:spPr>
              <a:xfrm>
                <a:off x="7350" y="2226"/>
                <a:ext cx="4680" cy="446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lstStyle/>
              <a:p>
                <a:r>
                  <a:rPr lang="zh-CN" altLang="en-US" sz="1600" b="1" dirty="0">
                    <a:solidFill>
                      <a:srgbClr val="C81A00"/>
                    </a:solidFill>
                  </a:rPr>
                  <a:t>项目简述</a:t>
                </a:r>
                <a:endParaRPr lang="zh-CN" altLang="en-US" sz="1600" b="1" dirty="0">
                  <a:solidFill>
                    <a:srgbClr val="C81A00"/>
                  </a:solidFill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6940" y="1705"/>
              <a:ext cx="5526" cy="836"/>
              <a:chOff x="6940" y="3330"/>
              <a:chExt cx="5526" cy="836"/>
            </a:xfrm>
          </p:grpSpPr>
          <p:sp>
            <p:nvSpPr>
              <p:cNvPr id="49" name="TextBox 7"/>
              <p:cNvSpPr txBox="1"/>
              <p:nvPr/>
            </p:nvSpPr>
            <p:spPr>
              <a:xfrm>
                <a:off x="6940" y="3330"/>
                <a:ext cx="523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65000" lnSpcReduction="20000"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F5461F"/>
                    </a:solidFill>
                    <a:latin typeface="Impact" panose="020B0806030902050204" pitchFamily="34" charset="0"/>
                  </a:rPr>
                  <a:t>2</a:t>
                </a:r>
                <a:endParaRPr lang="en-US" altLang="zh-CN" sz="4000" dirty="0">
                  <a:solidFill>
                    <a:srgbClr val="F5461F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56" name="TextBox 14"/>
              <p:cNvSpPr txBox="1"/>
              <p:nvPr/>
            </p:nvSpPr>
            <p:spPr>
              <a:xfrm>
                <a:off x="7350" y="3369"/>
                <a:ext cx="5117" cy="468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endParaRPr lang="zh-CN" altLang="en-US" sz="1400" b="1" dirty="0">
                  <a:solidFill>
                    <a:srgbClr val="F5461F"/>
                  </a:solidFill>
                </a:endParaRPr>
              </a:p>
              <a:p>
                <a:r>
                  <a:rPr lang="zh-CN" altLang="en-US" sz="1600" b="1" dirty="0">
                    <a:solidFill>
                      <a:srgbClr val="F5461F"/>
                    </a:solidFill>
                  </a:rPr>
                  <a:t>可行性</a:t>
                </a:r>
                <a:r>
                  <a:rPr lang="zh-CN" altLang="en-US" sz="1600" b="1" dirty="0">
                    <a:solidFill>
                      <a:srgbClr val="F5461F"/>
                    </a:solidFill>
                  </a:rPr>
                  <a:t>分析</a:t>
                </a:r>
                <a:endParaRPr lang="zh-CN" altLang="en-US" sz="1600" b="1" dirty="0">
                  <a:solidFill>
                    <a:srgbClr val="F5461F"/>
                  </a:solidFill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6940" y="3615"/>
              <a:ext cx="5090" cy="836"/>
              <a:chOff x="6940" y="5709"/>
              <a:chExt cx="5090" cy="836"/>
            </a:xfrm>
          </p:grpSpPr>
          <p:sp>
            <p:nvSpPr>
              <p:cNvPr id="51" name="TextBox 9"/>
              <p:cNvSpPr txBox="1"/>
              <p:nvPr/>
            </p:nvSpPr>
            <p:spPr>
              <a:xfrm>
                <a:off x="6940" y="5709"/>
                <a:ext cx="521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65000" lnSpcReduction="20000"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F5461F"/>
                    </a:solidFill>
                    <a:latin typeface="Impact" panose="020B0806030902050204" pitchFamily="34" charset="0"/>
                  </a:rPr>
                  <a:t>4</a:t>
                </a:r>
                <a:endParaRPr lang="en-US" altLang="zh-CN" sz="4000" dirty="0">
                  <a:solidFill>
                    <a:srgbClr val="F5461F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62" name="TextBox 20"/>
              <p:cNvSpPr txBox="1"/>
              <p:nvPr/>
            </p:nvSpPr>
            <p:spPr>
              <a:xfrm>
                <a:off x="7350" y="5910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lstStyle/>
              <a:p>
                <a:r>
                  <a:rPr lang="zh-CN" altLang="en-US" sz="1600" b="1" dirty="0">
                    <a:solidFill>
                      <a:srgbClr val="F5461F"/>
                    </a:solidFill>
                  </a:rPr>
                  <a:t>项目</a:t>
                </a:r>
                <a:r>
                  <a:rPr lang="zh-CN" altLang="en-US" sz="1600" b="1" dirty="0">
                    <a:solidFill>
                      <a:srgbClr val="F5461F"/>
                    </a:solidFill>
                  </a:rPr>
                  <a:t>预算</a:t>
                </a:r>
                <a:endParaRPr lang="zh-CN" altLang="en-US" sz="1600" b="1" dirty="0">
                  <a:solidFill>
                    <a:srgbClr val="F5461F"/>
                  </a:solidFill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6940" y="2660"/>
              <a:ext cx="5062" cy="836"/>
              <a:chOff x="6931" y="4519"/>
              <a:chExt cx="5062" cy="836"/>
            </a:xfrm>
          </p:grpSpPr>
          <p:sp>
            <p:nvSpPr>
              <p:cNvPr id="12" name="TextBox 8"/>
              <p:cNvSpPr txBox="1"/>
              <p:nvPr/>
            </p:nvSpPr>
            <p:spPr>
              <a:xfrm>
                <a:off x="6931" y="4519"/>
                <a:ext cx="540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65000" lnSpcReduction="20000"/>
              </a:bodyPr>
              <a:p>
                <a:pPr algn="ctr"/>
                <a:r>
                  <a:rPr lang="en-US" altLang="zh-CN" sz="4000">
                    <a:solidFill>
                      <a:srgbClr val="C81A00"/>
                    </a:solidFill>
                    <a:latin typeface="Impact" panose="020B0806030902050204" pitchFamily="34" charset="0"/>
                  </a:rPr>
                  <a:t>3</a:t>
                </a:r>
                <a:endParaRPr lang="en-US" altLang="zh-CN" sz="4000">
                  <a:solidFill>
                    <a:srgbClr val="C81A00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3" name="TextBox 17"/>
              <p:cNvSpPr txBox="1"/>
              <p:nvPr/>
            </p:nvSpPr>
            <p:spPr>
              <a:xfrm>
                <a:off x="7313" y="4730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p>
                <a:r>
                  <a:rPr lang="zh-CN" altLang="en-US" sz="1600" b="1" dirty="0">
                    <a:solidFill>
                      <a:srgbClr val="C81A00"/>
                    </a:solidFill>
                  </a:rPr>
                  <a:t>计划</a:t>
                </a:r>
                <a:r>
                  <a:rPr lang="zh-CN" altLang="en-US" sz="1600" b="1" dirty="0">
                    <a:solidFill>
                      <a:srgbClr val="C81A00"/>
                    </a:solidFill>
                  </a:rPr>
                  <a:t>实现</a:t>
                </a:r>
                <a:endParaRPr lang="zh-CN" altLang="en-US" sz="1600" b="1" dirty="0">
                  <a:solidFill>
                    <a:srgbClr val="C81A00"/>
                  </a:solidFill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6412230" y="1411605"/>
            <a:ext cx="3237230" cy="2288540"/>
            <a:chOff x="6932" y="4570"/>
            <a:chExt cx="5098" cy="3604"/>
          </a:xfrm>
        </p:grpSpPr>
        <p:grpSp>
          <p:nvGrpSpPr>
            <p:cNvPr id="9" name="组合 8"/>
            <p:cNvGrpSpPr/>
            <p:nvPr/>
          </p:nvGrpSpPr>
          <p:grpSpPr>
            <a:xfrm>
              <a:off x="6932" y="4570"/>
              <a:ext cx="5062" cy="836"/>
              <a:chOff x="6931" y="4519"/>
              <a:chExt cx="5062" cy="836"/>
            </a:xfrm>
          </p:grpSpPr>
          <p:sp>
            <p:nvSpPr>
              <p:cNvPr id="50" name="TextBox 8"/>
              <p:cNvSpPr txBox="1"/>
              <p:nvPr/>
            </p:nvSpPr>
            <p:spPr>
              <a:xfrm>
                <a:off x="6931" y="4519"/>
                <a:ext cx="540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65000" lnSpcReduction="20000"/>
              </a:bodyPr>
              <a:lstStyle/>
              <a:p>
                <a:pPr algn="ctr"/>
                <a:r>
                  <a:rPr lang="en-US" altLang="zh-CN" sz="4000">
                    <a:solidFill>
                      <a:srgbClr val="C81A00"/>
                    </a:solidFill>
                    <a:latin typeface="Impact" panose="020B0806030902050204" pitchFamily="34" charset="0"/>
                  </a:rPr>
                  <a:t>5</a:t>
                </a:r>
                <a:endParaRPr lang="en-US" altLang="zh-CN" sz="4000">
                  <a:solidFill>
                    <a:srgbClr val="C81A00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59" name="TextBox 17"/>
              <p:cNvSpPr txBox="1"/>
              <p:nvPr/>
            </p:nvSpPr>
            <p:spPr>
              <a:xfrm>
                <a:off x="7313" y="4730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lstStyle/>
              <a:p>
                <a:r>
                  <a:rPr lang="zh-CN" altLang="en-US" sz="1600" b="1" dirty="0">
                    <a:solidFill>
                      <a:srgbClr val="C81A00"/>
                    </a:solidFill>
                  </a:rPr>
                  <a:t>配置</a:t>
                </a:r>
                <a:r>
                  <a:rPr lang="zh-CN" altLang="en-US" sz="1600" b="1" dirty="0">
                    <a:solidFill>
                      <a:srgbClr val="C81A00"/>
                    </a:solidFill>
                  </a:rPr>
                  <a:t>管理</a:t>
                </a:r>
                <a:endParaRPr lang="zh-CN" altLang="en-US" sz="1600" b="1" dirty="0">
                  <a:solidFill>
                    <a:srgbClr val="C81A00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6940" y="5524"/>
              <a:ext cx="5090" cy="836"/>
              <a:chOff x="6940" y="5709"/>
              <a:chExt cx="5090" cy="836"/>
            </a:xfrm>
          </p:grpSpPr>
          <p:sp>
            <p:nvSpPr>
              <p:cNvPr id="15" name="TextBox 9"/>
              <p:cNvSpPr txBox="1"/>
              <p:nvPr/>
            </p:nvSpPr>
            <p:spPr>
              <a:xfrm>
                <a:off x="6940" y="5709"/>
                <a:ext cx="521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65000" lnSpcReduction="20000"/>
              </a:bodyPr>
              <a:p>
                <a:pPr algn="ctr"/>
                <a:r>
                  <a:rPr lang="en-US" altLang="zh-CN" sz="4000" dirty="0">
                    <a:solidFill>
                      <a:srgbClr val="F5461F"/>
                    </a:solidFill>
                    <a:latin typeface="Impact" panose="020B0806030902050204" pitchFamily="34" charset="0"/>
                  </a:rPr>
                  <a:t>6</a:t>
                </a:r>
                <a:endParaRPr lang="en-US" altLang="zh-CN" sz="4000" dirty="0">
                  <a:solidFill>
                    <a:srgbClr val="F5461F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6" name="TextBox 20"/>
              <p:cNvSpPr txBox="1"/>
              <p:nvPr/>
            </p:nvSpPr>
            <p:spPr>
              <a:xfrm>
                <a:off x="7350" y="5910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p>
                <a:r>
                  <a:rPr lang="zh-CN" altLang="en-US" sz="1600" b="1" dirty="0">
                    <a:solidFill>
                      <a:srgbClr val="F5461F"/>
                    </a:solidFill>
                  </a:rPr>
                  <a:t>会议记录</a:t>
                </a:r>
                <a:endParaRPr lang="zh-CN" altLang="en-US" sz="1600" b="1" dirty="0">
                  <a:solidFill>
                    <a:srgbClr val="F5461F"/>
                  </a:solidFill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6932" y="6431"/>
              <a:ext cx="5062" cy="836"/>
              <a:chOff x="6931" y="4519"/>
              <a:chExt cx="5062" cy="836"/>
            </a:xfrm>
          </p:grpSpPr>
          <p:sp>
            <p:nvSpPr>
              <p:cNvPr id="18" name="TextBox 8"/>
              <p:cNvSpPr txBox="1"/>
              <p:nvPr/>
            </p:nvSpPr>
            <p:spPr>
              <a:xfrm>
                <a:off x="6931" y="4519"/>
                <a:ext cx="540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65000" lnSpcReduction="20000"/>
              </a:bodyPr>
              <a:p>
                <a:pPr algn="ctr"/>
                <a:r>
                  <a:rPr lang="en-US" altLang="zh-CN" sz="4000">
                    <a:solidFill>
                      <a:srgbClr val="C81A00"/>
                    </a:solidFill>
                    <a:latin typeface="Impact" panose="020B0806030902050204" pitchFamily="34" charset="0"/>
                  </a:rPr>
                  <a:t>7</a:t>
                </a:r>
                <a:endParaRPr lang="en-US" altLang="zh-CN" sz="4000">
                  <a:solidFill>
                    <a:srgbClr val="C81A00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9" name="TextBox 17"/>
              <p:cNvSpPr txBox="1"/>
              <p:nvPr/>
            </p:nvSpPr>
            <p:spPr>
              <a:xfrm>
                <a:off x="7313" y="4730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p>
                <a:r>
                  <a:rPr lang="zh-CN" altLang="en-US" sz="1600" b="1" dirty="0">
                    <a:solidFill>
                      <a:srgbClr val="C81A00"/>
                    </a:solidFill>
                  </a:rPr>
                  <a:t>参考</a:t>
                </a:r>
                <a:r>
                  <a:rPr lang="zh-CN" altLang="en-US" sz="1600" b="1" dirty="0">
                    <a:solidFill>
                      <a:srgbClr val="C81A00"/>
                    </a:solidFill>
                  </a:rPr>
                  <a:t>文献</a:t>
                </a:r>
                <a:endParaRPr lang="zh-CN" altLang="en-US" sz="1600" b="1" dirty="0">
                  <a:solidFill>
                    <a:srgbClr val="C81A00"/>
                  </a:solidFill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6940" y="7338"/>
              <a:ext cx="5090" cy="836"/>
              <a:chOff x="6940" y="5709"/>
              <a:chExt cx="5090" cy="836"/>
            </a:xfrm>
          </p:grpSpPr>
          <p:sp>
            <p:nvSpPr>
              <p:cNvPr id="21" name="TextBox 9"/>
              <p:cNvSpPr txBox="1"/>
              <p:nvPr/>
            </p:nvSpPr>
            <p:spPr>
              <a:xfrm>
                <a:off x="6940" y="5709"/>
                <a:ext cx="521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65000" lnSpcReduction="20000"/>
              </a:bodyPr>
              <a:p>
                <a:pPr algn="ctr"/>
                <a:r>
                  <a:rPr lang="en-US" altLang="zh-CN" sz="4000" dirty="0">
                    <a:solidFill>
                      <a:srgbClr val="F5461F"/>
                    </a:solidFill>
                    <a:latin typeface="Impact" panose="020B0806030902050204" pitchFamily="34" charset="0"/>
                  </a:rPr>
                  <a:t>8</a:t>
                </a:r>
                <a:endParaRPr lang="en-US" altLang="zh-CN" sz="4000" dirty="0">
                  <a:solidFill>
                    <a:srgbClr val="F5461F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3" name="TextBox 20"/>
              <p:cNvSpPr txBox="1"/>
              <p:nvPr/>
            </p:nvSpPr>
            <p:spPr>
              <a:xfrm>
                <a:off x="7350" y="5910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p>
                <a:r>
                  <a:rPr lang="zh-CN" altLang="en-US" sz="1600" b="1" dirty="0">
                    <a:solidFill>
                      <a:srgbClr val="F5461F"/>
                    </a:solidFill>
                  </a:rPr>
                  <a:t>小组分工</a:t>
                </a:r>
                <a:endParaRPr lang="zh-CN" altLang="en-US" sz="1600" b="1" dirty="0">
                  <a:solidFill>
                    <a:srgbClr val="F5461F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lang="zh-CN" altLang="en-US" sz="20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0" y="1231900"/>
            <a:ext cx="5661660" cy="31400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67360" y="699770"/>
            <a:ext cx="7924800" cy="2457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相关版本管理：项目各个版本的文件都存在本地仓库中，若出现错误，即可退回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历史版本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配置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lang="zh-CN" altLang="en-US" sz="20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467360" y="699770"/>
            <a:ext cx="7519670" cy="2457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远程仓库：成员可通过</a:t>
            </a:r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，克隆远程仓库到本地，同时可进行文件的上传更新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" y="1275715"/>
            <a:ext cx="8539480" cy="3051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96055" y="2283460"/>
            <a:ext cx="178625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会议记录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929255" y="2018030"/>
            <a:ext cx="11741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06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  <p:bldLst>
      <p:bldP spid="8" grpId="0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第五次会议纪要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</a:t>
            </a:r>
            <a:endParaRPr lang="zh-CN" altLang="en-US" sz="20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" y="539115"/>
            <a:ext cx="4298315" cy="43891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875" y="1236345"/>
            <a:ext cx="4804410" cy="29940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96145" y="2310764"/>
            <a:ext cx="16052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参考文献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877185" y="2018030"/>
            <a:ext cx="122618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07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  <p:bldLst>
      <p:bldP spid="8" grpId="0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241" y="124001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参考文献：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95605" y="843915"/>
            <a:ext cx="7308850" cy="36931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l"/>
            <a:r>
              <a:rPr lang="en-US" sz="2400" dirty="0">
                <a:solidFill>
                  <a:schemeClr val="accent6"/>
                </a:solidFill>
                <a:latin typeface="微软雅黑" panose="020B0503020204020204" pitchFamily="34" charset="-122"/>
              </a:rPr>
              <a:t>--&gt;</a:t>
            </a:r>
            <a:r>
              <a:rPr sz="2400" dirty="0">
                <a:solidFill>
                  <a:schemeClr val="accent6"/>
                </a:solidFill>
                <a:latin typeface="微软雅黑" panose="020B0503020204020204" pitchFamily="34" charset="-122"/>
              </a:rPr>
              <a:t>《软件工程导论》 Gantt图 p.314-315</a:t>
            </a:r>
            <a:r>
              <a:rPr lang="en-US" sz="2400" dirty="0">
                <a:solidFill>
                  <a:schemeClr val="accent6"/>
                </a:solidFill>
                <a:latin typeface="微软雅黑" panose="020B0503020204020204" pitchFamily="34" charset="-122"/>
              </a:rPr>
              <a:t>--ppt14-15</a:t>
            </a:r>
            <a:endParaRPr lang="en-US" sz="24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endParaRPr sz="24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endParaRPr sz="24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en-US" sz="2400" dirty="0">
                <a:solidFill>
                  <a:schemeClr val="accent6"/>
                </a:solidFill>
                <a:latin typeface="微软雅黑" panose="020B0503020204020204" pitchFamily="34" charset="-122"/>
                <a:sym typeface="+mn-ea"/>
              </a:rPr>
              <a:t>--&gt;</a:t>
            </a:r>
            <a:r>
              <a:rPr sz="2400" dirty="0">
                <a:solidFill>
                  <a:schemeClr val="accent6"/>
                </a:solidFill>
                <a:latin typeface="微软雅黑" panose="020B0503020204020204" pitchFamily="34" charset="-122"/>
              </a:rPr>
              <a:t>《软件工程导论》 瀑布模型 p.15-16</a:t>
            </a:r>
            <a:r>
              <a:rPr lang="en-US" sz="2400" dirty="0">
                <a:solidFill>
                  <a:schemeClr val="accent6"/>
                </a:solidFill>
                <a:latin typeface="微软雅黑" panose="020B0503020204020204" pitchFamily="34" charset="-122"/>
              </a:rPr>
              <a:t>--ppt12</a:t>
            </a:r>
            <a:endParaRPr lang="en-US" sz="24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endParaRPr sz="24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endParaRPr sz="24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en-US" sz="2400" dirty="0">
                <a:solidFill>
                  <a:schemeClr val="accent6"/>
                </a:solidFill>
                <a:latin typeface="微软雅黑" panose="020B0503020204020204" pitchFamily="34" charset="-122"/>
                <a:sym typeface="+mn-ea"/>
              </a:rPr>
              <a:t>--&gt;</a:t>
            </a:r>
            <a:r>
              <a:rPr sz="2400" dirty="0">
                <a:solidFill>
                  <a:schemeClr val="accent6"/>
                </a:solidFill>
                <a:latin typeface="微软雅黑" panose="020B0503020204020204" pitchFamily="34" charset="-122"/>
              </a:rPr>
              <a:t>项目计划书模板（GB/T8567-2006）</a:t>
            </a:r>
            <a:r>
              <a:rPr lang="en-US" sz="2400" dirty="0">
                <a:solidFill>
                  <a:schemeClr val="accent6"/>
                </a:solidFill>
                <a:latin typeface="微软雅黑" panose="020B0503020204020204" pitchFamily="34" charset="-122"/>
              </a:rPr>
              <a:t>--</a:t>
            </a:r>
            <a:r>
              <a:rPr lang="zh-CN" altLang="en-US" sz="2400" dirty="0">
                <a:solidFill>
                  <a:schemeClr val="accent6"/>
                </a:solidFill>
                <a:latin typeface="微软雅黑" panose="020B0503020204020204" pitchFamily="34" charset="-122"/>
              </a:rPr>
              <a:t>详见计划书</a:t>
            </a:r>
            <a:endParaRPr lang="zh-CN" altLang="en-US" sz="24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endParaRPr sz="24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endParaRPr sz="24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en-US" sz="2400" dirty="0">
                <a:solidFill>
                  <a:schemeClr val="accent6"/>
                </a:solidFill>
                <a:latin typeface="微软雅黑" panose="020B0503020204020204" pitchFamily="34" charset="-122"/>
                <a:sym typeface="+mn-ea"/>
              </a:rPr>
              <a:t>--&gt;</a:t>
            </a:r>
            <a:r>
              <a:rPr sz="2400" dirty="0">
                <a:solidFill>
                  <a:schemeClr val="accent6"/>
                </a:solidFill>
                <a:latin typeface="微软雅黑" panose="020B0503020204020204" pitchFamily="34" charset="-122"/>
              </a:rPr>
              <a:t>项目计划书模板（GB/T8567-1988）</a:t>
            </a:r>
            <a:r>
              <a:rPr lang="en-US" sz="2400" dirty="0">
                <a:solidFill>
                  <a:schemeClr val="accent6"/>
                </a:solidFill>
                <a:latin typeface="微软雅黑" panose="020B0503020204020204" pitchFamily="34" charset="-122"/>
              </a:rPr>
              <a:t>--</a:t>
            </a:r>
            <a:r>
              <a:rPr lang="zh-CN" altLang="en-US" sz="2400" dirty="0">
                <a:solidFill>
                  <a:schemeClr val="accent6"/>
                </a:solidFill>
                <a:latin typeface="微软雅黑" panose="020B0503020204020204" pitchFamily="34" charset="-122"/>
              </a:rPr>
              <a:t>详见计划书</a:t>
            </a:r>
            <a:endParaRPr lang="zh-CN" altLang="en-US" sz="24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852000" y="2355849"/>
            <a:ext cx="160528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858135" y="2018030"/>
            <a:ext cx="124523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08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  <p:bldLst>
      <p:bldP spid="8" grpId="0"/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/>
          <p:cNvSpPr txBox="1"/>
          <p:nvPr/>
        </p:nvSpPr>
        <p:spPr>
          <a:xfrm>
            <a:off x="251386" y="124001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18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3260" y="627380"/>
            <a:ext cx="5267325" cy="34467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/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--&gt;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项目任务分析、甘特图制作、</a:t>
            </a:r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wbs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：林舒逸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--&gt;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项目计划书、需求分析、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会议纪要：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陈沿良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--&gt;</a:t>
            </a:r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制作、配置管理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系统：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林敏杰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分数：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林敏杰：</a:t>
            </a:r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83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陈沿良：</a:t>
            </a:r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85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林舒逸：</a:t>
            </a:r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87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75849"/>
            <a:ext cx="9252520" cy="322932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736090" y="2060575"/>
            <a:ext cx="5590540" cy="871855"/>
          </a:xfrm>
          <a:prstGeom prst="rect">
            <a:avLst/>
          </a:prstGeom>
          <a:solidFill>
            <a:srgbClr val="C81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686050" y="2211705"/>
            <a:ext cx="377253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演示完毕 谢谢欣赏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117340" y="3004185"/>
            <a:ext cx="827405" cy="66484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  <p:bldLst>
      <p:bldP spid="7" grpId="0" bldLvl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96055" y="2283460"/>
            <a:ext cx="178625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项目简述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929255" y="2018030"/>
            <a:ext cx="11741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  <p:bldLst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1"/>
          <p:cNvSpPr txBox="1"/>
          <p:nvPr/>
        </p:nvSpPr>
        <p:spPr>
          <a:xfrm>
            <a:off x="251386" y="19575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项目简述</a:t>
            </a:r>
            <a:endParaRPr lang="zh-CN" altLang="en-US" sz="20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1505" y="771525"/>
            <a:ext cx="5113020" cy="2457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r>
              <a:rPr lang="zh-CN" altLang="en-US" sz="1600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项目介绍：本项目旨在开发快递代拿小程序</a:t>
            </a:r>
            <a:r>
              <a:rPr lang="en-US" altLang="zh-CN" sz="1600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东风代拿</a:t>
            </a:r>
            <a:endParaRPr lang="zh-CN" altLang="en-US" sz="1600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6" name="表格 15"/>
          <p:cNvGraphicFramePr/>
          <p:nvPr>
            <p:custDataLst>
              <p:tags r:id="rId1"/>
            </p:custDataLst>
          </p:nvPr>
        </p:nvGraphicFramePr>
        <p:xfrm>
          <a:off x="971550" y="1924050"/>
          <a:ext cx="6844030" cy="24631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28420"/>
                <a:gridCol w="918845"/>
                <a:gridCol w="1021715"/>
                <a:gridCol w="1273810"/>
                <a:gridCol w="2301240"/>
              </a:tblGrid>
              <a:tr h="222250"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类别</a:t>
                      </a:r>
                      <a:endParaRPr lang="en-US" altLang="en-US" sz="10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E0B3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模块名称</a:t>
                      </a:r>
                      <a:endParaRPr lang="en-US" altLang="en-US" sz="10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E0B3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主要功能</a:t>
                      </a:r>
                      <a:endParaRPr lang="en-US" altLang="en-US" sz="10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E0B3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功能描述</a:t>
                      </a:r>
                      <a:endParaRPr lang="en-US" altLang="en-US" sz="10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E0B3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0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备注</a:t>
                      </a:r>
                      <a:endParaRPr lang="en-US" altLang="en-US" sz="10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E0B3"/>
                    </a:solidFill>
                  </a:tcPr>
                </a:tc>
              </a:tr>
              <a:tr h="287655">
                <a:tc rowSpan="8"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 </a:t>
                      </a:r>
                      <a:endParaRPr 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endParaRPr 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endParaRPr 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endParaRPr 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客户端（微信小程序）</a:t>
                      </a:r>
                      <a:endParaRPr 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200">
                          <a:latin typeface="宋体" panose="02010600030101010101" pitchFamily="2" charset="-122"/>
                        </a:rPr>
                        <a:t> </a:t>
                      </a:r>
                      <a:endParaRPr lang="en-US" altLang="zh-CN" sz="1200">
                        <a:latin typeface="宋体" panose="02010600030101010101" pitchFamily="2" charset="-122"/>
                      </a:endParaRPr>
                    </a:p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200">
                          <a:latin typeface="宋体" panose="02010600030101010101" pitchFamily="2" charset="-122"/>
                        </a:rPr>
                        <a:t> </a:t>
                      </a:r>
                      <a:endParaRPr lang="en-US" altLang="zh-CN" sz="1200">
                        <a:latin typeface="宋体" panose="02010600030101010101" pitchFamily="2" charset="-122"/>
                      </a:endParaRPr>
                    </a:p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200">
                          <a:latin typeface="宋体" panose="02010600030101010101" pitchFamily="2" charset="-122"/>
                        </a:rPr>
                        <a:t> </a:t>
                      </a:r>
                      <a:endParaRPr lang="en-US" altLang="zh-CN" sz="1200">
                        <a:latin typeface="宋体" panose="02010600030101010101" pitchFamily="2" charset="-122"/>
                      </a:endParaRPr>
                    </a:p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altLang="zh-CN" sz="1200">
                          <a:latin typeface="宋体" panose="02010600030101010101" pitchFamily="2" charset="-122"/>
                        </a:rPr>
                        <a:t> </a:t>
                      </a:r>
                      <a:endParaRPr lang="en-US" altLang="zh-CN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用户体系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注册登录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引导页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 vMerge="1"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登录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zh-CN" alt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登陆时获取用户的实名信息</a:t>
                      </a:r>
                      <a:endParaRPr lang="zh-CN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2115">
                <a:tc vMerge="1"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个人信息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填写、修改用户基本个人信息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昵称、性别、年龄、地址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 vMerge="1"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系统设置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常见系统设置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885">
                <a:tc vMerge="1"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代拿体系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发布订单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委托人发布订单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包含快递的相关基本信息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2250">
                <a:tc vMerge="1"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接受订单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受托人接受订单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6375">
                <a:tc vMerge="1"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双方确认完成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双向评分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4815">
                <a:tc vMerge="1"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仲裁机制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用户产生纠纷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客服介入进行仲裁，解决纠纷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文本框 16"/>
          <p:cNvSpPr txBox="1"/>
          <p:nvPr/>
        </p:nvSpPr>
        <p:spPr>
          <a:xfrm>
            <a:off x="611505" y="1491615"/>
            <a:ext cx="2272030" cy="4921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/>
            <a:r>
              <a:rPr lang="zh-CN" altLang="en-US" sz="1600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具体功能模块如下：</a:t>
            </a:r>
            <a:endParaRPr lang="zh-CN" altLang="en-US" sz="1600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7010" y="4521200"/>
            <a:ext cx="1270000" cy="62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96055" y="2283460"/>
            <a:ext cx="1786255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929255" y="2018030"/>
            <a:ext cx="11741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  <p:bldLst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1154002" y="1126556"/>
            <a:ext cx="1163962" cy="1959782"/>
            <a:chOff x="1154002" y="1126556"/>
            <a:chExt cx="1163962" cy="1959782"/>
          </a:xfrm>
        </p:grpSpPr>
        <p:sp>
          <p:nvSpPr>
            <p:cNvPr id="21" name="椭圆 20"/>
            <p:cNvSpPr/>
            <p:nvPr/>
          </p:nvSpPr>
          <p:spPr>
            <a:xfrm>
              <a:off x="1342749" y="2748403"/>
              <a:ext cx="786467" cy="337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2" name="泪滴形 21"/>
            <p:cNvSpPr/>
            <p:nvPr/>
          </p:nvSpPr>
          <p:spPr>
            <a:xfrm rot="8100000">
              <a:off x="1154002" y="1508699"/>
              <a:ext cx="1163962" cy="1163962"/>
            </a:xfrm>
            <a:prstGeom prst="teardrop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7" name="矩形 26"/>
            <p:cNvSpPr/>
            <p:nvPr/>
          </p:nvSpPr>
          <p:spPr>
            <a:xfrm>
              <a:off x="1261992" y="2115952"/>
              <a:ext cx="977750" cy="207281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fontScale="82500"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zh-CN" altLang="en-US" sz="1600" b="1" dirty="0">
                  <a:solidFill>
                    <a:schemeClr val="bg1"/>
                  </a:solidFill>
                </a:rPr>
                <a:t>经济</a:t>
              </a:r>
              <a:r>
                <a:rPr lang="zh-CN" altLang="en-US" sz="1600" b="1" dirty="0">
                  <a:solidFill>
                    <a:schemeClr val="bg1"/>
                  </a:solidFill>
                </a:rPr>
                <a:t>可行性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任意多边形: 形状 27"/>
            <p:cNvSpPr/>
            <p:nvPr/>
          </p:nvSpPr>
          <p:spPr bwMode="auto">
            <a:xfrm>
              <a:off x="1590261" y="1674636"/>
              <a:ext cx="291442" cy="303558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矩形 32"/>
            <p:cNvSpPr/>
            <p:nvPr/>
          </p:nvSpPr>
          <p:spPr>
            <a:xfrm>
              <a:off x="1584799" y="1126556"/>
              <a:ext cx="285108" cy="417716"/>
            </a:xfrm>
            <a:prstGeom prst="rect">
              <a:avLst/>
            </a:prstGeom>
          </p:spPr>
          <p:txBody>
            <a:bodyPr wrap="none">
              <a:normAutofit fontScale="70000" lnSpcReduction="20000"/>
            </a:bodyPr>
            <a:lstStyle/>
            <a:p>
              <a:pPr algn="ctr"/>
              <a:r>
                <a:rPr lang="en-US" altLang="zh-CN" sz="3600" b="1">
                  <a:solidFill>
                    <a:schemeClr val="accent1"/>
                  </a:solidFill>
                </a:rPr>
                <a:t>1</a:t>
              </a:r>
              <a:endParaRPr lang="en-US" altLang="zh-CN" sz="3600" b="1">
                <a:solidFill>
                  <a:schemeClr val="accent1"/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2911263" y="1126556"/>
            <a:ext cx="1163962" cy="1959782"/>
            <a:chOff x="2911263" y="1126556"/>
            <a:chExt cx="1163962" cy="1959782"/>
          </a:xfrm>
        </p:grpSpPr>
        <p:sp>
          <p:nvSpPr>
            <p:cNvPr id="23" name="椭圆 22"/>
            <p:cNvSpPr/>
            <p:nvPr/>
          </p:nvSpPr>
          <p:spPr>
            <a:xfrm>
              <a:off x="3100011" y="2748403"/>
              <a:ext cx="786467" cy="337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5" name="泪滴形 24"/>
            <p:cNvSpPr/>
            <p:nvPr/>
          </p:nvSpPr>
          <p:spPr>
            <a:xfrm rot="8100000">
              <a:off x="2911263" y="1508699"/>
              <a:ext cx="1163962" cy="1163962"/>
            </a:xfrm>
            <a:prstGeom prst="teardrop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9" name="矩形 28"/>
            <p:cNvSpPr/>
            <p:nvPr/>
          </p:nvSpPr>
          <p:spPr>
            <a:xfrm>
              <a:off x="2990382" y="2115952"/>
              <a:ext cx="977750" cy="207281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fontScale="82500"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bg1"/>
                  </a:solidFill>
                </a:rPr>
                <a:t>技术</a:t>
              </a:r>
              <a:r>
                <a:rPr lang="zh-CN" altLang="en-US" sz="1600" b="1">
                  <a:solidFill>
                    <a:schemeClr val="bg1"/>
                  </a:solidFill>
                </a:rPr>
                <a:t>可行性</a:t>
              </a:r>
              <a:endParaRPr lang="zh-CN" alt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2" name="任意多边形: 形状 31"/>
            <p:cNvSpPr/>
            <p:nvPr/>
          </p:nvSpPr>
          <p:spPr bwMode="auto">
            <a:xfrm>
              <a:off x="3327248" y="1662520"/>
              <a:ext cx="331992" cy="345794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矩形 33"/>
            <p:cNvSpPr/>
            <p:nvPr/>
          </p:nvSpPr>
          <p:spPr>
            <a:xfrm>
              <a:off x="3350691" y="1126556"/>
              <a:ext cx="285108" cy="417716"/>
            </a:xfrm>
            <a:prstGeom prst="rect">
              <a:avLst/>
            </a:prstGeom>
          </p:spPr>
          <p:txBody>
            <a:bodyPr wrap="none">
              <a:normAutofit fontScale="70000" lnSpcReduction="20000"/>
            </a:bodyPr>
            <a:lstStyle/>
            <a:p>
              <a:pPr algn="ctr"/>
              <a:r>
                <a:rPr lang="en-US" altLang="zh-CN" sz="3600" b="1">
                  <a:solidFill>
                    <a:schemeClr val="accent2"/>
                  </a:solidFill>
                </a:rPr>
                <a:t>2</a:t>
              </a:r>
              <a:endParaRPr lang="en-US" altLang="zh-CN" sz="3600" b="1">
                <a:solidFill>
                  <a:schemeClr val="accent2"/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668525" y="1126556"/>
            <a:ext cx="1163962" cy="1959782"/>
            <a:chOff x="4668525" y="1126556"/>
            <a:chExt cx="1163962" cy="1959782"/>
          </a:xfrm>
        </p:grpSpPr>
        <p:sp>
          <p:nvSpPr>
            <p:cNvPr id="24" name="椭圆 23"/>
            <p:cNvSpPr/>
            <p:nvPr/>
          </p:nvSpPr>
          <p:spPr>
            <a:xfrm>
              <a:off x="4857272" y="2748403"/>
              <a:ext cx="786467" cy="337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6" name="泪滴形 25"/>
            <p:cNvSpPr/>
            <p:nvPr/>
          </p:nvSpPr>
          <p:spPr>
            <a:xfrm rot="8100000">
              <a:off x="4668525" y="1508699"/>
              <a:ext cx="1163962" cy="1163962"/>
            </a:xfrm>
            <a:prstGeom prst="teardrop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0" name="矩形 29"/>
            <p:cNvSpPr/>
            <p:nvPr/>
          </p:nvSpPr>
          <p:spPr>
            <a:xfrm>
              <a:off x="4761630" y="2115952"/>
              <a:ext cx="977750" cy="207281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fontScale="82500"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bg1"/>
                  </a:solidFill>
                </a:rPr>
                <a:t>法律</a:t>
              </a:r>
              <a:r>
                <a:rPr lang="zh-CN" altLang="en-US" sz="1600" b="1">
                  <a:solidFill>
                    <a:schemeClr val="bg1"/>
                  </a:solidFill>
                </a:rPr>
                <a:t>可行性</a:t>
              </a:r>
              <a:endParaRPr lang="zh-CN" alt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1" name="任意多边形: 形状 30"/>
            <p:cNvSpPr/>
            <p:nvPr/>
          </p:nvSpPr>
          <p:spPr bwMode="auto">
            <a:xfrm>
              <a:off x="5086086" y="1674319"/>
              <a:ext cx="328838" cy="342509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矩形 34"/>
            <p:cNvSpPr/>
            <p:nvPr/>
          </p:nvSpPr>
          <p:spPr>
            <a:xfrm>
              <a:off x="5107951" y="1126556"/>
              <a:ext cx="285108" cy="417716"/>
            </a:xfrm>
            <a:prstGeom prst="rect">
              <a:avLst/>
            </a:prstGeom>
          </p:spPr>
          <p:txBody>
            <a:bodyPr wrap="none">
              <a:normAutofit fontScale="70000" lnSpcReduction="20000"/>
            </a:bodyPr>
            <a:lstStyle/>
            <a:p>
              <a:pPr algn="ctr"/>
              <a:r>
                <a:rPr lang="en-US" altLang="zh-CN" sz="3600" b="1">
                  <a:solidFill>
                    <a:schemeClr val="accent1"/>
                  </a:solidFill>
                </a:rPr>
                <a:t>3</a:t>
              </a:r>
              <a:endParaRPr lang="en-US" altLang="zh-CN" sz="3600" b="1">
                <a:solidFill>
                  <a:schemeClr val="accent1"/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6447402" y="1126556"/>
            <a:ext cx="1163962" cy="1959782"/>
            <a:chOff x="6447402" y="1126556"/>
            <a:chExt cx="1163962" cy="1959782"/>
          </a:xfrm>
        </p:grpSpPr>
        <p:sp>
          <p:nvSpPr>
            <p:cNvPr id="36" name="椭圆 35"/>
            <p:cNvSpPr/>
            <p:nvPr/>
          </p:nvSpPr>
          <p:spPr>
            <a:xfrm>
              <a:off x="6636149" y="2748403"/>
              <a:ext cx="786467" cy="3379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7" name="泪滴形 36"/>
            <p:cNvSpPr/>
            <p:nvPr/>
          </p:nvSpPr>
          <p:spPr>
            <a:xfrm rot="8100000">
              <a:off x="6447402" y="1508699"/>
              <a:ext cx="1163962" cy="1163961"/>
            </a:xfrm>
            <a:prstGeom prst="teardrop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8" name="矩形 37"/>
            <p:cNvSpPr/>
            <p:nvPr/>
          </p:nvSpPr>
          <p:spPr>
            <a:xfrm>
              <a:off x="6540507" y="2115952"/>
              <a:ext cx="977750" cy="207281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 fontScale="82500"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zh-CN" altLang="en-US" sz="1600" b="1">
                  <a:solidFill>
                    <a:schemeClr val="bg1"/>
                  </a:solidFill>
                </a:rPr>
                <a:t>用户使用</a:t>
              </a:r>
              <a:r>
                <a:rPr lang="zh-CN" altLang="en-US" sz="1600" b="1">
                  <a:solidFill>
                    <a:schemeClr val="bg1"/>
                  </a:solidFill>
                </a:rPr>
                <a:t>可行性</a:t>
              </a:r>
              <a:endParaRPr lang="zh-CN" altLang="en-US" sz="1600" b="1">
                <a:solidFill>
                  <a:schemeClr val="bg1"/>
                </a:solidFill>
              </a:endParaRPr>
            </a:p>
          </p:txBody>
        </p:sp>
        <p:sp>
          <p:nvSpPr>
            <p:cNvPr id="39" name="任意多边形: 形状 38"/>
            <p:cNvSpPr/>
            <p:nvPr/>
          </p:nvSpPr>
          <p:spPr bwMode="auto">
            <a:xfrm>
              <a:off x="6864963" y="1674319"/>
              <a:ext cx="328839" cy="342509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0" name="矩形 39"/>
            <p:cNvSpPr/>
            <p:nvPr/>
          </p:nvSpPr>
          <p:spPr>
            <a:xfrm>
              <a:off x="6886829" y="1126556"/>
              <a:ext cx="285108" cy="417716"/>
            </a:xfrm>
            <a:prstGeom prst="rect">
              <a:avLst/>
            </a:prstGeom>
          </p:spPr>
          <p:txBody>
            <a:bodyPr wrap="none">
              <a:normAutofit fontScale="70000" lnSpcReduction="20000"/>
            </a:bodyPr>
            <a:lstStyle/>
            <a:p>
              <a:pPr algn="ctr"/>
              <a:r>
                <a:rPr lang="en-US" altLang="zh-CN" sz="3600" b="1">
                  <a:solidFill>
                    <a:schemeClr val="accent2"/>
                  </a:solidFill>
                </a:rPr>
                <a:t>4</a:t>
              </a:r>
              <a:endParaRPr lang="en-US" altLang="zh-CN" sz="3600" b="1">
                <a:solidFill>
                  <a:schemeClr val="accent2"/>
                </a:solidFill>
              </a:endParaRPr>
            </a:p>
          </p:txBody>
        </p:sp>
      </p:grpSp>
      <p:sp>
        <p:nvSpPr>
          <p:cNvPr id="2" name="Title 1"/>
          <p:cNvSpPr txBox="1"/>
          <p:nvPr/>
        </p:nvSpPr>
        <p:spPr>
          <a:xfrm>
            <a:off x="107315" y="123825"/>
            <a:ext cx="179895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分析：</a:t>
            </a:r>
            <a:endParaRPr lang="zh-CN" altLang="en-US" sz="20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经济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</a:t>
            </a:r>
            <a:endParaRPr lang="zh-CN" altLang="en-US" sz="20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0" name="文本框 99"/>
          <p:cNvSpPr txBox="1"/>
          <p:nvPr/>
        </p:nvSpPr>
        <p:spPr>
          <a:xfrm>
            <a:off x="1691640" y="555625"/>
            <a:ext cx="5080000" cy="33718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304800"/>
            <a:r>
              <a:rPr lang="en-US" altLang="zh-CN" sz="1200" b="0">
                <a:ea typeface="宋体" panose="02010600030101010101" pitchFamily="2" charset="-122"/>
              </a:rPr>
              <a:t>	        </a:t>
            </a:r>
            <a:r>
              <a:rPr lang="en-US" altLang="zh-CN" sz="1200" b="0">
                <a:solidFill>
                  <a:srgbClr val="FF0000"/>
                </a:solidFill>
                <a:ea typeface="宋体" panose="02010600030101010101" pitchFamily="2" charset="-122"/>
              </a:rPr>
              <a:t>      </a:t>
            </a:r>
            <a:r>
              <a:rPr lang="zh-CN" sz="1600" b="0">
                <a:solidFill>
                  <a:srgbClr val="FF0000"/>
                </a:solidFill>
                <a:ea typeface="宋体" panose="02010600030101010101" pitchFamily="2" charset="-122"/>
              </a:rPr>
              <a:t>预算费用为本项目相关一切花销</a:t>
            </a:r>
            <a:endParaRPr lang="zh-CN" altLang="en-US" sz="1600" b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1907540" y="1059815"/>
          <a:ext cx="5480050" cy="33705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6780"/>
                <a:gridCol w="2703195"/>
                <a:gridCol w="1870075"/>
              </a:tblGrid>
              <a:tr h="62420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预算名称</a:t>
                      </a:r>
                      <a:endParaRPr lang="en-US" altLang="en-US" sz="14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预算内容</a:t>
                      </a:r>
                      <a:endParaRPr lang="en-US" altLang="en-US" sz="14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预算费用</a:t>
                      </a:r>
                      <a:endParaRPr lang="en-US" altLang="en-US" sz="14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902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劳务费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按当前杭州IT行业私营平均时薪计算，每周5个工作日，每个工作日2小时，共16周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3*49.56*2*5*16=23788.8元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480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硬件费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开发所用硬件设备，3台笔记本电脑（每台7000元）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21000元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5595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团建费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团建聚餐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500元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2120"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总计</a:t>
                      </a:r>
                      <a:endParaRPr lang="en-US" altLang="en-US" sz="1200" b="0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55288.8元</a:t>
                      </a:r>
                      <a:endParaRPr lang="en-US" altLang="en-US" sz="1200" b="1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vert="horz" anchor="t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</a:t>
            </a:r>
            <a:endParaRPr lang="zh-CN" altLang="en-US" sz="20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107950" y="627380"/>
            <a:ext cx="8952230" cy="25850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/>
            <a:r>
              <a:rPr lang="zh-CN" altLang="en-US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“东风代拿小程序”可能用到的技术：</a:t>
            </a:r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JSON（JavaScript Object Notation），一种轻量级的数据交换格式</a:t>
            </a:r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	</a:t>
            </a:r>
            <a:r>
              <a:rPr lang="zh-CN" altLang="en-US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XML（Extensible Markup Language），是处理分布式结构信息的有效工具。</a:t>
            </a:r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CSS层叠样式表（英文全称：Cascading Style Sheets），是一种用来表现 HTML 或 XML 等文件样式的计算机语言。</a:t>
            </a:r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 ，一种直译式脚本语言，是一种动态类型、弱类型、基于原型的语言，内置支持类型。</a:t>
            </a:r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Mysql</a:t>
            </a:r>
            <a:r>
              <a:rPr lang="zh-CN" altLang="en-US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27405" y="3435985"/>
            <a:ext cx="5909945" cy="1377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>
              <a:lnSpc>
                <a:spcPct val="160000"/>
              </a:lnSpc>
            </a:pPr>
            <a:r>
              <a:rPr lang="en-US" altLang="zh-CN" sz="12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小组成员已全部修读过数据库原理课程，掌握Mysql数据库的操作方法，并于软件工程综合课程设计中充分实践。小组中已有两名成员选修过</a:t>
            </a:r>
            <a:r>
              <a:rPr lang="en-US" altLang="zh-CN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课程，掌握</a:t>
            </a:r>
            <a:r>
              <a:rPr lang="en-US" altLang="zh-CN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</a:t>
            </a:r>
            <a:r>
              <a:rPr lang="zh-CN" altLang="en-US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相关技术，能够进行简单的前端设计，同时网上存在大量免费资源可供学习，我们将会组织进行相关知识技术的</a:t>
            </a:r>
            <a:r>
              <a:rPr lang="zh-CN" altLang="en-US" sz="14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学习。</a:t>
            </a:r>
            <a:endParaRPr lang="zh-CN" altLang="en-US" sz="14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</a:t>
            </a:r>
            <a:r>
              <a:rPr lang="zh-CN" altLang="en-US" sz="20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法律可行性</a:t>
            </a:r>
            <a:endParaRPr lang="zh-CN" altLang="en-US" sz="20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755650" y="915670"/>
            <a:ext cx="6990715" cy="29260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>
              <a:lnSpc>
                <a:spcPct val="170000"/>
              </a:lnSpc>
            </a:pPr>
            <a:r>
              <a:rPr lang="en-US" altLang="zh-CN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法律是依法治国的根本，本项目的开发将严格遵守法律，项目开发期间，所有技术资料都由提出方保管，使用的学习资源均为网上公开免费的学习资源，开发人员遵循法律规范、严守法律底线。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70000"/>
              </a:lnSpc>
            </a:pP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除此之外，在进行文档编写时，我们会遵守以下几条原则：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70000"/>
              </a:lnSpc>
            </a:pP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（1）凡已公布国家/行业标准的遵循国家行业标准；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70000"/>
              </a:lnSpc>
            </a:pP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（2）无国家/行业标准的参考国际标准、外国国家标准；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70000"/>
              </a:lnSpc>
            </a:pP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（3）参考国内各地已经形成的标准、规范；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TABLE_BEAUTIFY" val="smartTable{aec6802e-a508-405f-9266-f1519140206b}"/>
  <p:tag name="TABLE_ENDDRAG_ORIGIN_RECT" val="538*203"/>
  <p:tag name="TABLE_ENDDRAG_RECT" val="87*167*538*203"/>
</p:tagLst>
</file>

<file path=ppt/tags/tag2.xml><?xml version="1.0" encoding="utf-8"?>
<p:tagLst xmlns:p="http://schemas.openxmlformats.org/presentationml/2006/main">
  <p:tag name="KSO_WM_UNIT_TABLE_BEAUTIFY" val="smartTable{189d932a-ce44-4a76-9796-57c3b3b22528}"/>
  <p:tag name="TABLE_ENDDRAG_ORIGIN_RECT" val="431*264"/>
  <p:tag name="TABLE_ENDDRAG_RECT" val="147*89*431*264"/>
</p:tagLst>
</file>

<file path=ppt/tags/tag3.xml><?xml version="1.0" encoding="utf-8"?>
<p:tagLst xmlns:p="http://schemas.openxmlformats.org/presentationml/2006/main">
  <p:tag name="KSO_WM_UNIT_TABLE_BEAUTIFY" val="smartTable{421245d4-6790-4ce2-8f29-034e84d7d6ad}"/>
  <p:tag name="TABLE_ENDDRAG_ORIGIN_RECT" val="614*239"/>
  <p:tag name="TABLE_ENDDRAG_RECT" val="36*106*614*239"/>
</p:tagLst>
</file>

<file path=ppt/tags/tag4.xml><?xml version="1.0" encoding="utf-8"?>
<p:tagLst xmlns:p="http://schemas.openxmlformats.org/presentationml/2006/main">
  <p:tag name="KSO_WM_UNIT_TABLE_BEAUTIFY" val="smartTable{189d932a-ce44-4a76-9796-57c3b3b22528}"/>
  <p:tag name="TABLE_ENDDRAG_ORIGIN_RECT" val="431*264"/>
  <p:tag name="TABLE_ENDDRAG_RECT" val="147*89*431*264"/>
</p:tagLst>
</file>

<file path=ppt/tags/tag5.xml><?xml version="1.0" encoding="utf-8"?>
<p:tagLst xmlns:p="http://schemas.openxmlformats.org/presentationml/2006/main">
  <p:tag name="SELECTED" val="True"/>
</p:tagLst>
</file>

<file path=ppt/tags/tag6.xml><?xml version="1.0" encoding="utf-8"?>
<p:tagLst xmlns:p="http://schemas.openxmlformats.org/presentationml/2006/main">
  <p:tag name="ISPRING_RESOURCE_PATHS_HASH_2" val="9bf32b21c57e606988ab10ec694d2e32676a8b"/>
  <p:tag name="ISPRING_PRESENTATION_TITLE" val="微立体通用工作汇报PPT模版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下载更多PPT模板，请登陆蘑菇创意www.imogu.cn ​​">
  <a:themeElements>
    <a:clrScheme name="自定义 2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C81A00"/>
      </a:accent1>
      <a:accent2>
        <a:srgbClr val="E55134"/>
      </a:accent2>
      <a:accent3>
        <a:srgbClr val="C81A00"/>
      </a:accent3>
      <a:accent4>
        <a:srgbClr val="E55134"/>
      </a:accent4>
      <a:accent5>
        <a:srgbClr val="C81A00"/>
      </a:accent5>
      <a:accent6>
        <a:srgbClr val="E55134"/>
      </a:accent6>
      <a:hlink>
        <a:srgbClr val="2F89D8"/>
      </a:hlink>
      <a:folHlink>
        <a:srgbClr val="26262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1600" b="1" dirty="0" smtClean="0">
            <a:solidFill>
              <a:schemeClr val="accent6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0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3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4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5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6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7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8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9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0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3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4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5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6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7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3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4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5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6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7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8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9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2318</Words>
  <Application>WPS 演示</Application>
  <PresentationFormat>全屏显示(16:9)</PresentationFormat>
  <Paragraphs>472</Paragraphs>
  <Slides>28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5" baseType="lpstr">
      <vt:lpstr>Arial</vt:lpstr>
      <vt:lpstr>宋体</vt:lpstr>
      <vt:lpstr>Wingdings</vt:lpstr>
      <vt:lpstr>Calibri</vt:lpstr>
      <vt:lpstr>微软雅黑</vt:lpstr>
      <vt:lpstr>Agency FB</vt:lpstr>
      <vt:lpstr>Trebuchet MS</vt:lpstr>
      <vt:lpstr>Impact</vt:lpstr>
      <vt:lpstr>U.S. 101</vt:lpstr>
      <vt:lpstr>Segoe Print</vt:lpstr>
      <vt:lpstr>Roboto</vt:lpstr>
      <vt:lpstr>Open Sans Light</vt:lpstr>
      <vt:lpstr>Yu Gothic UI Light</vt:lpstr>
      <vt:lpstr>Arial Unicode MS</vt:lpstr>
      <vt:lpstr>Segoe UI</vt:lpstr>
      <vt:lpstr>Microsoft YaHei UI</vt:lpstr>
      <vt:lpstr>下载更多PPT模板，请登陆蘑菇创意www.imogu.cn 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微立体通用工作汇报PPT模版</dc:title>
  <dc:creator>kingpub</dc:creator>
  <cp:lastModifiedBy>清风挽心</cp:lastModifiedBy>
  <cp:revision>1004</cp:revision>
  <dcterms:created xsi:type="dcterms:W3CDTF">2015-04-24T01:01:00Z</dcterms:created>
  <dcterms:modified xsi:type="dcterms:W3CDTF">2021-10-15T03:44:01Z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C3C943C1368049E39D6254225A1B1C93</vt:lpwstr>
  </property>
  <property fmtid="{D5CDD505-2E9C-101B-9397-08002B2CF9AE}" pid="3" name="KSOProductBuildVer">
    <vt:lpwstr>2052-11.1.0.10938</vt:lpwstr>
  </property>
</Properties>
</file>

<file path=docProps/thumbnail.jpeg>
</file>